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notesMasterIdLst>
    <p:notesMasterId r:id="rId6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notesMaster" Target="notesMasters/notesMaster1.xml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A0A0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097280" cy="6858000"/>
          </a:xfrm>
          <a:prstGeom prst="rect">
            <a:avLst/>
          </a:prstGeom>
          <a:solidFill>
            <a:srgbClr val="3EB46A"/>
          </a:solidFill>
          <a:ln w="12700">
            <a:solidFill>
              <a:srgbClr val="3EB46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1645920" y="2194560"/>
            <a:ext cx="100584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Terra Intelligence — ADHESIVOS</a:t>
            </a:r>
            <a:endParaRPr lang="en-US" sz="4400" dirty="0"/>
          </a:p>
        </p:txBody>
      </p:sp>
      <p:sp>
        <p:nvSpPr>
          <p:cNvPr id="4" name="Text 2"/>
          <p:cNvSpPr/>
          <p:nvPr/>
        </p:nvSpPr>
        <p:spPr>
          <a:xfrm>
            <a:off x="1645920" y="3291840"/>
            <a:ext cx="100584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dirty="0">
                <a:solidFill>
                  <a:srgbClr val="CCCCCC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Cesantoni Market Study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1645920" y="4023360"/>
            <a:ext cx="10058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3EB46A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2026-04-25</a:t>
            </a:r>
            <a:endParaRPr lang="en-US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A0A0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112471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Top 15 Plazas — ADHESIVOS</a:t>
            </a:r>
            <a:endParaRPr lang="en-US" sz="2800" dirty="0"/>
          </a:p>
        </p:txBody>
      </p:sp>
      <p:graphicFrame>
        <p:nvGraphicFramePr>
          <p:cNvPr id="3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1097280"/>
          <a:ext cx="11247120" cy="914400"/>
        </p:xfrm>
        <a:graphic>
          <a:graphicData uri="http://schemas.openxmlformats.org/drawingml/2006/table">
            <a:tbl>
              <a:tblPr/>
              <a:tblGrid>
                <a:gridCol w="548640"/>
                <a:gridCol w="3200400"/>
                <a:gridCol w="2743200"/>
                <a:gridCol w="1371600"/>
                <a:gridCol w="1097280"/>
                <a:gridCol w="228600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#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EB46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Ciudad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EB46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Estado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EB46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TAM MDP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EB46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Score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EB46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Verdict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EB46A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1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Chalco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CCCCCC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Estado de México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23.8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3EB46A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51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ALTA PRIORIDAD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2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Puerto Vallarta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CCCCCC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Jalisco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21.2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3EB46A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51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ALTA PRIORIDAD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3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ZM Toluca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CCCCCC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Estado de México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68.6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3EB46A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50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ALTA PRIORIDAD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4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San Juan del Río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CCCCCC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Querétaro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25.5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3EB46A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49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ALTA PRIORIDAD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5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ZM Querétaro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CCCCCC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Querétaro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127.6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3EB46A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48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ATRACTIVA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6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ZM Cancún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CCCCCC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Quintana Roo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146.4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3EB46A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48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ATRACTIVA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7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ZMVM (Valle de México)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CCCCCC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Ciudad de México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771.1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3EB46A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47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ATRACTIVA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8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ZM Guadalajara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CCCCCC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Jalisco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353.2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3EB46A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47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ATRACTIVA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9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Celaya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CCCCCC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Guanajuato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34.3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3EB46A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47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ALTA PRIORIDAD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10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Los Cabos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CCCCCC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Baja California Sur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46.5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3EB46A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47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ATRACTIVA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11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La Paz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CCCCCC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Baja California Sur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33.5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3EB46A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47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ATRACTIVA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12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Othón P. Blanco (Chetumal)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CCCCCC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Quintana Roo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24.9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3EB46A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47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ATRACTIVA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13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ZM Monterrey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CCCCCC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Nuevo León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261.6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3EB46A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46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ATRACTIVA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14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ZM Aguascalientes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CCCCCC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Aguascalientes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78.1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3EB46A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46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ATRACTIVA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15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Irapuato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CCCCCC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Guanajuato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39.8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3EB46A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46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ATRACTIVA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A0A0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112471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Cuadrantes Resumen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457200" y="1280160"/>
            <a:ext cx="25603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ALTA PRIORIDAD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3108960" y="1371600"/>
            <a:ext cx="1050587" cy="365760"/>
          </a:xfrm>
          <a:prstGeom prst="rect">
            <a:avLst/>
          </a:prstGeom>
          <a:solidFill>
            <a:srgbClr val="E63946"/>
          </a:solidFill>
          <a:ln w="12700">
            <a:solidFill>
              <a:srgbClr val="E63946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296707" y="1280160"/>
            <a:ext cx="10972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E63946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6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457200" y="2194560"/>
            <a:ext cx="25603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ATRACTIVA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3108960" y="2286000"/>
            <a:ext cx="4027251" cy="365760"/>
          </a:xfrm>
          <a:prstGeom prst="rect">
            <a:avLst/>
          </a:prstGeom>
          <a:solidFill>
            <a:srgbClr val="D4A029"/>
          </a:solidFill>
          <a:ln w="12700">
            <a:solidFill>
              <a:srgbClr val="D4A029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7273371" y="2194560"/>
            <a:ext cx="10972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D4A029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23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457200" y="3108960"/>
            <a:ext cx="25603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OPORTUNIDAD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3108960" y="3200400"/>
            <a:ext cx="45720" cy="365760"/>
          </a:xfrm>
          <a:prstGeom prst="rect">
            <a:avLst/>
          </a:prstGeom>
          <a:solidFill>
            <a:srgbClr val="00C853"/>
          </a:solidFill>
          <a:ln w="12700">
            <a:solidFill>
              <a:srgbClr val="00C853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291840" y="3108960"/>
            <a:ext cx="10972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0C853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457200" y="4023360"/>
            <a:ext cx="25603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VIABLE</a:t>
            </a:r>
            <a:endParaRPr lang="en-US" sz="1400" dirty="0"/>
          </a:p>
        </p:txBody>
      </p:sp>
      <p:sp>
        <p:nvSpPr>
          <p:cNvPr id="13" name="Shape 11"/>
          <p:cNvSpPr/>
          <p:nvPr/>
        </p:nvSpPr>
        <p:spPr>
          <a:xfrm>
            <a:off x="3108960" y="4114800"/>
            <a:ext cx="4552545" cy="365760"/>
          </a:xfrm>
          <a:prstGeom prst="rect">
            <a:avLst/>
          </a:prstGeom>
          <a:solidFill>
            <a:srgbClr val="0096FF"/>
          </a:solidFill>
          <a:ln w="12700">
            <a:solidFill>
              <a:srgbClr val="0096FF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7798665" y="4023360"/>
            <a:ext cx="10972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096F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26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457200" y="4937760"/>
            <a:ext cx="25603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EMERGENTE</a:t>
            </a:r>
            <a:endParaRPr lang="en-US" sz="1400" dirty="0"/>
          </a:p>
        </p:txBody>
      </p:sp>
      <p:sp>
        <p:nvSpPr>
          <p:cNvPr id="16" name="Shape 14"/>
          <p:cNvSpPr/>
          <p:nvPr/>
        </p:nvSpPr>
        <p:spPr>
          <a:xfrm>
            <a:off x="3108960" y="5029200"/>
            <a:ext cx="8229600" cy="365760"/>
          </a:xfrm>
          <a:prstGeom prst="rect">
            <a:avLst/>
          </a:prstGeom>
          <a:solidFill>
            <a:srgbClr val="666666"/>
          </a:solidFill>
          <a:ln w="12700">
            <a:solidFill>
              <a:srgbClr val="666666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11475720" y="4937760"/>
            <a:ext cx="10972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666666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47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A0A0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112471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Top Estados</a:t>
            </a:r>
            <a:endParaRPr lang="en-US" sz="28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1097280"/>
          <a:ext cx="11247120" cy="914400"/>
        </p:xfrm>
        <a:graphic>
          <a:graphicData uri="http://schemas.openxmlformats.org/drawingml/2006/table">
            <a:tbl>
              <a:tblPr/>
              <a:tblGrid>
                <a:gridCol w="5760720"/>
                <a:gridCol w="2743200"/>
                <a:gridCol w="274320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Estado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EB46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TAM (MDP)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EB46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Ciudades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EB46A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Ciudad de México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3EB46A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771.1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1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Jalisco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3EB46A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379.8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4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Baja California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3EB46A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307.1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4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Nuevo León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3EB46A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261.6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1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Guanajuato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3EB46A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234.8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7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Quintana Roo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3EB46A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176.3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3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Chihuahua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3EB46A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172.7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4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Coahuila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3EB46A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158.0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4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Querétaro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3EB46A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153.1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2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Tamaulipas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3EB46A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152.0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5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Slide 1</vt:lpstr>
      <vt:lpstr>Slide 2</vt:lpstr>
      <vt:lpstr>Slide 3</vt:lpstr>
      <vt:lpstr>Slide 4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2026-04-27T05:12:14Z</dcterms:created>
  <dcterms:modified xsi:type="dcterms:W3CDTF">2026-04-27T05:12:14Z</dcterms:modified>
</cp:coreProperties>
</file>